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4"/>
  </p:notesMasterIdLst>
  <p:sldIdLst>
    <p:sldId id="294" r:id="rId2"/>
    <p:sldId id="334" r:id="rId3"/>
    <p:sldId id="331" r:id="rId4"/>
    <p:sldId id="342" r:id="rId5"/>
    <p:sldId id="343" r:id="rId6"/>
    <p:sldId id="321" r:id="rId7"/>
    <p:sldId id="340" r:id="rId8"/>
    <p:sldId id="333" r:id="rId9"/>
    <p:sldId id="332" r:id="rId10"/>
    <p:sldId id="291" r:id="rId11"/>
    <p:sldId id="320" r:id="rId12"/>
    <p:sldId id="335" r:id="rId13"/>
    <p:sldId id="295" r:id="rId14"/>
    <p:sldId id="296" r:id="rId15"/>
    <p:sldId id="323" r:id="rId16"/>
    <p:sldId id="337" r:id="rId17"/>
    <p:sldId id="324" r:id="rId18"/>
    <p:sldId id="338" r:id="rId19"/>
    <p:sldId id="297" r:id="rId20"/>
    <p:sldId id="298" r:id="rId21"/>
    <p:sldId id="325" r:id="rId22"/>
    <p:sldId id="326" r:id="rId23"/>
    <p:sldId id="299" r:id="rId24"/>
    <p:sldId id="328" r:id="rId25"/>
    <p:sldId id="339" r:id="rId26"/>
    <p:sldId id="329" r:id="rId27"/>
    <p:sldId id="330" r:id="rId28"/>
    <p:sldId id="341" r:id="rId29"/>
    <p:sldId id="344" r:id="rId30"/>
    <p:sldId id="319" r:id="rId31"/>
    <p:sldId id="336" r:id="rId32"/>
    <p:sldId id="318" r:id="rId33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00FF"/>
    <a:srgbClr val="FF6600"/>
    <a:srgbClr val="FFFFFF"/>
    <a:srgbClr val="610D1F"/>
    <a:srgbClr val="006600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9666" autoAdjust="0"/>
  </p:normalViewPr>
  <p:slideViewPr>
    <p:cSldViewPr>
      <p:cViewPr>
        <p:scale>
          <a:sx n="70" d="100"/>
          <a:sy n="70" d="100"/>
        </p:scale>
        <p:origin x="-115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2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D607F96-4E8E-49E6-9014-74C3F94FAF57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05299AE-196D-4405-A455-AB2721D358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4643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578D68F-289A-4BF8-8B54-4FA85448960F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1B82B-9F30-45B5-B09E-703DA3D47493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E0DE7-F203-4CA4-9FC7-9BAB21A4CB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6C242-69D6-4753-8419-54F76637851C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295B3-58DD-40C2-AEF0-A1BECF7A33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F5477-D785-40A6-B307-00592B62FF50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8EC30-1B8E-4783-84A4-2696BDF6B2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70589-388B-4FDC-A877-0D918A1E7CDB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97BD4-AB83-45CF-BF01-7CF1F7D43B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01614-5E81-4F97-9D64-3CE8576D572B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7E5B3-9799-4926-A06A-8A22130090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6DC9D-520D-451D-9E44-A167882284A9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F798A-D200-48F9-8F69-49684BBD15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BA324-47FA-4A08-A371-311DF5265466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8C9E8-F521-45AA-829C-8B8D209EF7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67359-9E46-4DCA-ABFF-7E5671E7C645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79B51-8822-46F6-AF00-869FCCD5B9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EC98A-3D54-4C98-9D99-22A6637E93A4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97BEF-0EF8-4CE7-8648-0EC90A357D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CD567-BC24-48B0-BB32-B9A1DCC74C60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9CE6C-459C-4B85-9864-336932E58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AB80F-0263-4195-912F-BBAECD32F8AB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2BA95-D9BE-4BE1-ADD7-777B6CF308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185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9459F3-BA0B-46B3-A6FF-D27DE7EA3269}" type="datetimeFigureOut">
              <a:rPr lang="ru-RU"/>
              <a:pPr>
                <a:defRPr/>
              </a:pPr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9F1557-D5E8-442C-A18A-3B4D76D27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78" r:id="rId2"/>
    <p:sldLayoutId id="2147483777" r:id="rId3"/>
    <p:sldLayoutId id="2147483776" r:id="rId4"/>
    <p:sldLayoutId id="2147483775" r:id="rId5"/>
    <p:sldLayoutId id="2147483774" r:id="rId6"/>
    <p:sldLayoutId id="2147483773" r:id="rId7"/>
    <p:sldLayoutId id="2147483772" r:id="rId8"/>
    <p:sldLayoutId id="2147483771" r:id="rId9"/>
    <p:sldLayoutId id="2147483770" r:id="rId10"/>
    <p:sldLayoutId id="214748376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2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8" name="CorelDRAW" r:id="rId3" imgW="10719360" imgH="758736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3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-39688" y="0"/>
          <a:ext cx="9183688" cy="6858000"/>
        </p:xfrm>
        <a:graphic>
          <a:graphicData uri="http://schemas.openxmlformats.org/presentationml/2006/ole">
            <p:oleObj spid="_x0000_s1029" name="CorelDRAW" r:id="rId3" imgW="10719360" imgH="7587360" progId="">
              <p:embed/>
            </p:oleObj>
          </a:graphicData>
        </a:graphic>
      </p:graphicFrame>
      <p:sp>
        <p:nvSpPr>
          <p:cNvPr id="1032" name="Прямоугольник 13"/>
          <p:cNvSpPr>
            <a:spLocks noChangeArrowheads="1"/>
          </p:cNvSpPr>
          <p:nvPr/>
        </p:nvSpPr>
        <p:spPr bwMode="auto">
          <a:xfrm>
            <a:off x="285750" y="1357313"/>
            <a:ext cx="85725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Реализация Программы «Реальные дела» </a:t>
            </a:r>
          </a:p>
          <a:p>
            <a:pPr algn="ctr" eaLnBrk="0" hangingPunct="0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поддержке Губернатора </a:t>
            </a:r>
          </a:p>
          <a:p>
            <a:pPr algn="ctr" eaLnBrk="0" hangingPunct="0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Челябинской области </a:t>
            </a:r>
          </a:p>
          <a:p>
            <a:pPr algn="ctr" eaLnBrk="0" hangingPunct="0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Б.А. Дубровского</a:t>
            </a:r>
          </a:p>
          <a:p>
            <a:pPr algn="ctr" eaLnBrk="0" hangingPunct="0"/>
            <a:endParaRPr lang="ru-RU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5072063"/>
            <a:ext cx="90011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Советский район, 2018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8" descr="герб Челябинска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357313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Рисунок 7" descr="Герб_Советский район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75563" y="0"/>
            <a:ext cx="1468437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530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55298" name="Object 5"/>
          <p:cNvGraphicFramePr>
            <a:graphicFrameLocks noChangeAspect="1"/>
          </p:cNvGraphicFramePr>
          <p:nvPr/>
        </p:nvGraphicFramePr>
        <p:xfrm>
          <a:off x="-39688" y="0"/>
          <a:ext cx="9183688" cy="6858000"/>
        </p:xfrm>
        <a:graphic>
          <a:graphicData uri="http://schemas.openxmlformats.org/presentationml/2006/ole">
            <p:oleObj spid="_x0000_s55298" name="CorelDRAW" r:id="rId3" imgW="10719360" imgH="7587360" progId="">
              <p:embed/>
            </p:oleObj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286000" y="285750"/>
            <a:ext cx="485775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sz="30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binikom.ru/wp-content/uploads/2015/08/blagoustroystvo-dvoro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3571876"/>
            <a:ext cx="4500562" cy="250033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xtLst>
            <a:ext uri="{909E8E84-426E-40DD-AFC4-6F175D3DCCD1}"/>
          </a:extLst>
        </p:spPr>
      </p:pic>
      <p:sp>
        <p:nvSpPr>
          <p:cNvPr id="55303" name="Подзаголовок 2"/>
          <p:cNvSpPr txBox="1">
            <a:spLocks/>
          </p:cNvSpPr>
          <p:nvPr/>
        </p:nvSpPr>
        <p:spPr bwMode="auto">
          <a:xfrm>
            <a:off x="395288" y="857250"/>
            <a:ext cx="83534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создание благоприятных, комфортных условий для проживания граждан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57375" y="2143125"/>
            <a:ext cx="5429250" cy="554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spc="3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endParaRPr lang="ru-RU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5" name="Прямоугольник 11"/>
          <p:cNvSpPr>
            <a:spLocks noChangeArrowheads="1"/>
          </p:cNvSpPr>
          <p:nvPr/>
        </p:nvSpPr>
        <p:spPr bwMode="auto">
          <a:xfrm>
            <a:off x="142875" y="2643188"/>
            <a:ext cx="87868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поэтапное проведение комплексного благоустройства территории района</a:t>
            </a:r>
          </a:p>
        </p:txBody>
      </p:sp>
      <p:pic>
        <p:nvPicPr>
          <p:cNvPr id="55306" name="Picture 6" descr="https://photo.7ya.ru/ph/2008/8/13/12186389067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571875"/>
            <a:ext cx="4643437" cy="25003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5"/>
          <p:cNvGraphicFramePr>
            <a:graphicFrameLocks noChangeAspect="1"/>
          </p:cNvGraphicFramePr>
          <p:nvPr/>
        </p:nvGraphicFramePr>
        <p:xfrm>
          <a:off x="0" y="0"/>
          <a:ext cx="9398000" cy="6858000"/>
        </p:xfrm>
        <a:graphic>
          <a:graphicData uri="http://schemas.openxmlformats.org/presentationml/2006/ole">
            <p:oleObj spid="_x0000_s81922" name="CorelDRAW" r:id="rId3" imgW="10719360" imgH="7587360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813" y="214313"/>
            <a:ext cx="6286500" cy="5000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Расходы по статье благоустройство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1924" name="Диаграмма 6"/>
          <p:cNvGraphicFramePr>
            <a:graphicFrameLocks/>
          </p:cNvGraphicFramePr>
          <p:nvPr/>
        </p:nvGraphicFramePr>
        <p:xfrm>
          <a:off x="428625" y="785813"/>
          <a:ext cx="8715375" cy="5143500"/>
        </p:xfrm>
        <a:graphic>
          <a:graphicData uri="http://schemas.openxmlformats.org/presentationml/2006/ole">
            <p:oleObj spid="_x0000_s81924" r:id="rId4" imgW="8718036" imgH="514547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1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0" y="0"/>
          <a:ext cx="9398000" cy="6858000"/>
        </p:xfrm>
        <a:graphic>
          <a:graphicData uri="http://schemas.openxmlformats.org/presentationml/2006/ole">
            <p:oleObj spid="_x0000_s5122" name="CorelDRAW" r:id="rId3" imgW="10719360" imgH="7587360" progId="">
              <p:embed/>
            </p:oleObj>
          </a:graphicData>
        </a:graphic>
      </p:graphicFrame>
      <p:sp>
        <p:nvSpPr>
          <p:cNvPr id="5125" name="Подзаголовок 2"/>
          <p:cNvSpPr txBox="1">
            <a:spLocks/>
          </p:cNvSpPr>
          <p:nvPr/>
        </p:nvSpPr>
        <p:spPr bwMode="auto">
          <a:xfrm>
            <a:off x="395288" y="857250"/>
            <a:ext cx="403383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тротуар ул. Плеханова</a:t>
            </a:r>
          </a:p>
        </p:txBody>
      </p:sp>
      <p:sp>
        <p:nvSpPr>
          <p:cNvPr id="5126" name="Прямоугольник 7"/>
          <p:cNvSpPr>
            <a:spLocks noChangeArrowheads="1"/>
          </p:cNvSpPr>
          <p:nvPr/>
        </p:nvSpPr>
        <p:spPr bwMode="auto">
          <a:xfrm>
            <a:off x="142875" y="142875"/>
            <a:ext cx="9001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Ремонт улично-дорожной сети района</a:t>
            </a:r>
            <a:endParaRPr lang="ru-RU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127" name="Прямоугольник 8"/>
          <p:cNvSpPr>
            <a:spLocks noChangeArrowheads="1"/>
          </p:cNvSpPr>
          <p:nvPr/>
        </p:nvSpPr>
        <p:spPr bwMode="auto">
          <a:xfrm>
            <a:off x="4714875" y="78581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пешеходная дорожка ул. Свободы,106</a:t>
            </a:r>
            <a:endParaRPr lang="ru-RU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128" name="Содержимое 4" descr="Плеханова тротуар (4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14438"/>
            <a:ext cx="4572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Содержимое 5" descr="Свободы 106 (2)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6613" y="1214438"/>
            <a:ext cx="47117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14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0" y="0"/>
          <a:ext cx="9398000" cy="6858000"/>
        </p:xfrm>
        <a:graphic>
          <a:graphicData uri="http://schemas.openxmlformats.org/presentationml/2006/ole">
            <p:oleObj spid="_x0000_s6146" name="CorelDRAW" r:id="rId3" imgW="10719360" imgH="7587360" progId="">
              <p:embed/>
            </p:oleObj>
          </a:graphicData>
        </a:graphic>
      </p:graphicFrame>
      <p:sp>
        <p:nvSpPr>
          <p:cNvPr id="6149" name="Подзаголовок 2"/>
          <p:cNvSpPr txBox="1">
            <a:spLocks/>
          </p:cNvSpPr>
          <p:nvPr/>
        </p:nvSpPr>
        <p:spPr bwMode="auto">
          <a:xfrm>
            <a:off x="395288" y="857250"/>
            <a:ext cx="403383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Ильменская</a:t>
            </a:r>
          </a:p>
        </p:txBody>
      </p:sp>
      <p:sp>
        <p:nvSpPr>
          <p:cNvPr id="6150" name="Прямоугольник 7"/>
          <p:cNvSpPr>
            <a:spLocks noChangeArrowheads="1"/>
          </p:cNvSpPr>
          <p:nvPr/>
        </p:nvSpPr>
        <p:spPr bwMode="auto">
          <a:xfrm>
            <a:off x="142875" y="142875"/>
            <a:ext cx="9001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Ремонт улично-дорожной сети района</a:t>
            </a:r>
            <a:endParaRPr lang="ru-RU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151" name="Прямоугольник 8"/>
          <p:cNvSpPr>
            <a:spLocks noChangeArrowheads="1"/>
          </p:cNvSpPr>
          <p:nvPr/>
        </p:nvSpPr>
        <p:spPr bwMode="auto">
          <a:xfrm>
            <a:off x="4714875" y="78581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Цвиллинга ,61-63</a:t>
            </a:r>
          </a:p>
        </p:txBody>
      </p:sp>
      <p:pic>
        <p:nvPicPr>
          <p:cNvPr id="6152" name="Содержимое 4" descr="Плеханова тротуар (4)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14438"/>
            <a:ext cx="4572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Содержимое 9" descr="Цвиллинга 61-6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5" y="1214438"/>
            <a:ext cx="4643438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734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57346" name="Object 5"/>
          <p:cNvGraphicFramePr>
            <a:graphicFrameLocks noChangeAspect="1"/>
          </p:cNvGraphicFramePr>
          <p:nvPr/>
        </p:nvGraphicFramePr>
        <p:xfrm>
          <a:off x="0" y="0"/>
          <a:ext cx="9398000" cy="6858000"/>
        </p:xfrm>
        <a:graphic>
          <a:graphicData uri="http://schemas.openxmlformats.org/presentationml/2006/ole">
            <p:oleObj spid="_x0000_s57346" name="CorelDRAW" r:id="rId3" imgW="10719360" imgH="7587360" progId="">
              <p:embed/>
            </p:oleObj>
          </a:graphicData>
        </a:graphic>
      </p:graphicFrame>
      <p:sp>
        <p:nvSpPr>
          <p:cNvPr id="57349" name="Прямоугольник 7"/>
          <p:cNvSpPr>
            <a:spLocks noChangeArrowheads="1"/>
          </p:cNvSpPr>
          <p:nvPr/>
        </p:nvSpPr>
        <p:spPr bwMode="auto">
          <a:xfrm>
            <a:off x="142875" y="142875"/>
            <a:ext cx="9001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Грейдирование дорог с естественным покрытием</a:t>
            </a:r>
            <a:endParaRPr lang="ru-RU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7350" name="Прямоугольник 8"/>
          <p:cNvSpPr>
            <a:spLocks noChangeArrowheads="1"/>
          </p:cNvSpPr>
          <p:nvPr/>
        </p:nvSpPr>
        <p:spPr bwMode="auto">
          <a:xfrm>
            <a:off x="2143125" y="714375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пос. ст. Шершни</a:t>
            </a:r>
          </a:p>
        </p:txBody>
      </p:sp>
      <p:pic>
        <p:nvPicPr>
          <p:cNvPr id="5735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1285875"/>
            <a:ext cx="8215313" cy="462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626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96258" name="Object 5"/>
          <p:cNvGraphicFramePr>
            <a:graphicFrameLocks noChangeAspect="1"/>
          </p:cNvGraphicFramePr>
          <p:nvPr/>
        </p:nvGraphicFramePr>
        <p:xfrm>
          <a:off x="0" y="0"/>
          <a:ext cx="9398000" cy="6858000"/>
        </p:xfrm>
        <a:graphic>
          <a:graphicData uri="http://schemas.openxmlformats.org/presentationml/2006/ole">
            <p:oleObj spid="_x0000_s96258" name="CorelDRAW" r:id="rId3" imgW="10719360" imgH="7587360" progId="">
              <p:embed/>
            </p:oleObj>
          </a:graphicData>
        </a:graphic>
      </p:graphicFrame>
      <p:sp>
        <p:nvSpPr>
          <p:cNvPr id="96261" name="Прямоугольник 7"/>
          <p:cNvSpPr>
            <a:spLocks noChangeArrowheads="1"/>
          </p:cNvSpPr>
          <p:nvPr/>
        </p:nvSpPr>
        <p:spPr bwMode="auto">
          <a:xfrm>
            <a:off x="142875" y="142875"/>
            <a:ext cx="9001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Грейдирование дорог с естественным покрытием</a:t>
            </a:r>
            <a:endParaRPr lang="ru-RU" sz="28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626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857250"/>
            <a:ext cx="8929688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3" descr="C:\Documents and Settings\RahmatulinaIA\Рабочий стол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773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643188" y="0"/>
            <a:ext cx="4357687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</a:rPr>
              <a:t>Зимняя уборка улиц от снега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1075" name="Picture 1" descr="C:\Documents and Settings\RahmatulinaIA\Рабочий стол\727876_28877004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313" y="571500"/>
            <a:ext cx="7286625" cy="546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3" descr="C:\Documents and Settings\RahmatulinaIA\Рабочий стол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773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643188" y="0"/>
            <a:ext cx="4357687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bg1"/>
                </a:solidFill>
              </a:rPr>
              <a:t>Зимняя уборка улиц от снега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2099" name="Picture 2" descr="http://kamynino.belinskij.pnzreg.ru/files/kamynino_belinskij_pnzreg_ru/p10003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571500"/>
            <a:ext cx="714375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17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0" y="0"/>
          <a:ext cx="9398000" cy="6858000"/>
        </p:xfrm>
        <a:graphic>
          <a:graphicData uri="http://schemas.openxmlformats.org/presentationml/2006/ole">
            <p:oleObj spid="_x0000_s7170" name="CorelDRAW" r:id="rId3" imgW="10719360" imgH="7587360" progId="">
              <p:embed/>
            </p:oleObj>
          </a:graphicData>
        </a:graphic>
      </p:graphicFrame>
      <p:sp>
        <p:nvSpPr>
          <p:cNvPr id="7173" name="Подзаголовок 2"/>
          <p:cNvSpPr txBox="1">
            <a:spLocks/>
          </p:cNvSpPr>
          <p:nvPr/>
        </p:nvSpPr>
        <p:spPr bwMode="auto">
          <a:xfrm>
            <a:off x="395288" y="857250"/>
            <a:ext cx="403383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Калининградская,21а</a:t>
            </a:r>
          </a:p>
        </p:txBody>
      </p:sp>
      <p:sp>
        <p:nvSpPr>
          <p:cNvPr id="7174" name="Прямоугольник 7"/>
          <p:cNvSpPr>
            <a:spLocks noChangeArrowheads="1"/>
          </p:cNvSpPr>
          <p:nvPr/>
        </p:nvSpPr>
        <p:spPr bwMode="auto">
          <a:xfrm>
            <a:off x="142875" y="142875"/>
            <a:ext cx="9001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Установка малых архитектурных форм</a:t>
            </a:r>
            <a:endParaRPr lang="ru-RU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175" name="Прямоугольник 8"/>
          <p:cNvSpPr>
            <a:spLocks noChangeArrowheads="1"/>
          </p:cNvSpPr>
          <p:nvPr/>
        </p:nvSpPr>
        <p:spPr bwMode="auto">
          <a:xfrm>
            <a:off x="4714875" y="78581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Крупской,23а</a:t>
            </a:r>
          </a:p>
        </p:txBody>
      </p:sp>
      <p:pic>
        <p:nvPicPr>
          <p:cNvPr id="7176" name="Содержимое 13" descr="Калининградская 21а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14438"/>
            <a:ext cx="4357688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Содержимое 9" descr="IMG_20151119_15213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1214438"/>
            <a:ext cx="485775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090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80898" name="Object 5"/>
          <p:cNvGraphicFramePr>
            <a:graphicFrameLocks noChangeAspect="1"/>
          </p:cNvGraphicFramePr>
          <p:nvPr/>
        </p:nvGraphicFramePr>
        <p:xfrm>
          <a:off x="-39688" y="0"/>
          <a:ext cx="9183688" cy="6858000"/>
        </p:xfrm>
        <a:graphic>
          <a:graphicData uri="http://schemas.openxmlformats.org/presentationml/2006/ole">
            <p:oleObj spid="_x0000_s80898" name="CorelDRAW" r:id="rId3" imgW="10719360" imgH="7587360" progId="">
              <p:embed/>
            </p:oleObj>
          </a:graphicData>
        </a:graphic>
      </p:graphicFrame>
      <p:pic>
        <p:nvPicPr>
          <p:cNvPr id="80901" name="Picture 3" descr="\\192.168.2.6\public\Отдел благоустройства и коммунального хозяйства\для_Захаровой Ю.А\бюдже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88" y="571500"/>
            <a:ext cx="7500937" cy="541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Подзаголовок 2"/>
          <p:cNvSpPr txBox="1">
            <a:spLocks/>
          </p:cNvSpPr>
          <p:nvPr/>
        </p:nvSpPr>
        <p:spPr bwMode="auto">
          <a:xfrm>
            <a:off x="500063" y="0"/>
            <a:ext cx="83534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2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Прогноз социально-экономического развития Челябинской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19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/>
        </p:nvGraphicFramePr>
        <p:xfrm>
          <a:off x="0" y="0"/>
          <a:ext cx="9398000" cy="6858000"/>
        </p:xfrm>
        <a:graphic>
          <a:graphicData uri="http://schemas.openxmlformats.org/presentationml/2006/ole">
            <p:oleObj spid="_x0000_s8194" name="CorelDRAW" r:id="rId3" imgW="10719360" imgH="7587360" progId="">
              <p:embed/>
            </p:oleObj>
          </a:graphicData>
        </a:graphic>
      </p:graphicFrame>
      <p:sp>
        <p:nvSpPr>
          <p:cNvPr id="8197" name="Подзаголовок 2"/>
          <p:cNvSpPr txBox="1">
            <a:spLocks/>
          </p:cNvSpPr>
          <p:nvPr/>
        </p:nvSpPr>
        <p:spPr bwMode="auto">
          <a:xfrm>
            <a:off x="395288" y="857250"/>
            <a:ext cx="403383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Хрустальная,6</a:t>
            </a:r>
          </a:p>
        </p:txBody>
      </p:sp>
      <p:sp>
        <p:nvSpPr>
          <p:cNvPr id="8198" name="Прямоугольник 7"/>
          <p:cNvSpPr>
            <a:spLocks noChangeArrowheads="1"/>
          </p:cNvSpPr>
          <p:nvPr/>
        </p:nvSpPr>
        <p:spPr bwMode="auto">
          <a:xfrm>
            <a:off x="142875" y="142875"/>
            <a:ext cx="9001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Установка малых архитектурных форм</a:t>
            </a:r>
            <a:endParaRPr lang="ru-RU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199" name="Прямоугольник 8"/>
          <p:cNvSpPr>
            <a:spLocks noChangeArrowheads="1"/>
          </p:cNvSpPr>
          <p:nvPr/>
        </p:nvSpPr>
        <p:spPr bwMode="auto">
          <a:xfrm>
            <a:off x="4714875" y="785813"/>
            <a:ext cx="4572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ул. Корабельная,6</a:t>
            </a:r>
          </a:p>
        </p:txBody>
      </p:sp>
      <p:pic>
        <p:nvPicPr>
          <p:cNvPr id="8200" name="Содержимое 10" descr="Хрустальная, 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14438"/>
            <a:ext cx="4500563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Содержимое 7" descr="IMG_20151117_15505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5025" y="1214438"/>
            <a:ext cx="4713288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3" descr="C:\Documents and Settings\RahmatulinaIA\Рабочий стол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773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00313" y="0"/>
            <a:ext cx="4357687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</a:rPr>
              <a:t>Монтаж наружного освещения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37219" name="Picture 1"/>
          <p:cNvPicPr>
            <a:picLocks noChangeAspect="1" noChangeArrowheads="1"/>
          </p:cNvPicPr>
          <p:nvPr/>
        </p:nvPicPr>
        <p:blipFill>
          <a:blip r:embed="rId3"/>
          <a:srcRect l="19463"/>
          <a:stretch>
            <a:fillRect/>
          </a:stretch>
        </p:blipFill>
        <p:spPr bwMode="auto">
          <a:xfrm>
            <a:off x="142875" y="571500"/>
            <a:ext cx="4138613" cy="506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63" y="571500"/>
            <a:ext cx="5310187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3" descr="C:\Documents and Settings\RahmatulinaIA\Рабочий стол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773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500313" y="0"/>
            <a:ext cx="4357687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</a:rPr>
              <a:t>Монтаж наружного освещения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3824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571500"/>
            <a:ext cx="5368925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21113" y="571500"/>
            <a:ext cx="5322887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22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9218" name="Object 5"/>
          <p:cNvGraphicFramePr>
            <a:graphicFrameLocks noChangeAspect="1"/>
          </p:cNvGraphicFramePr>
          <p:nvPr/>
        </p:nvGraphicFramePr>
        <p:xfrm>
          <a:off x="0" y="0"/>
          <a:ext cx="9398000" cy="6858000"/>
        </p:xfrm>
        <a:graphic>
          <a:graphicData uri="http://schemas.openxmlformats.org/presentationml/2006/ole">
            <p:oleObj spid="_x0000_s9218" name="CorelDRAW" r:id="rId3" imgW="10719360" imgH="7587360" progId="">
              <p:embed/>
            </p:oleObj>
          </a:graphicData>
        </a:graphic>
      </p:graphicFrame>
      <p:sp>
        <p:nvSpPr>
          <p:cNvPr id="9221" name="Прямоугольник 7"/>
          <p:cNvSpPr>
            <a:spLocks noChangeArrowheads="1"/>
          </p:cNvSpPr>
          <p:nvPr/>
        </p:nvSpPr>
        <p:spPr bwMode="auto">
          <a:xfrm>
            <a:off x="142875" y="142875"/>
            <a:ext cx="9001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Очистка перепускных труб и водоотводных канав</a:t>
            </a:r>
            <a:endParaRPr lang="ru-RU" sz="28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785813"/>
            <a:ext cx="3678237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4"/>
          <p:cNvPicPr>
            <a:picLocks noChangeAspect="1" noChangeArrowheads="1"/>
          </p:cNvPicPr>
          <p:nvPr/>
        </p:nvPicPr>
        <p:blipFill>
          <a:blip r:embed="rId5"/>
          <a:srcRect r="16669"/>
          <a:stretch>
            <a:fillRect/>
          </a:stretch>
        </p:blipFill>
        <p:spPr bwMode="auto">
          <a:xfrm>
            <a:off x="3786188" y="785813"/>
            <a:ext cx="5500687" cy="495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3" descr="C:\Documents and Settings\RahmatulinaIA\Рабочий стол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773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643188" y="-71438"/>
            <a:ext cx="4357687" cy="571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</a:rPr>
              <a:t>Обрезка деревьев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1315" name="Picture 2" descr="\\Dc\public\для_Захаровой Ю.А\Городская среда 2018\Работы исполненные по муниципальным контрактам 2017\фото для доклада\обрезка\IMG_7545.JPG"/>
          <p:cNvPicPr>
            <a:picLocks noChangeAspect="1" noChangeArrowheads="1"/>
          </p:cNvPicPr>
          <p:nvPr/>
        </p:nvPicPr>
        <p:blipFill>
          <a:blip r:embed="rId3"/>
          <a:srcRect b="12515"/>
          <a:stretch>
            <a:fillRect/>
          </a:stretch>
        </p:blipFill>
        <p:spPr bwMode="auto">
          <a:xfrm>
            <a:off x="571500" y="515938"/>
            <a:ext cx="8358188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3" descr="C:\Documents and Settings\RahmatulinaIA\Рабочий стол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773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643188" y="-71438"/>
            <a:ext cx="4357687" cy="571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</a:rPr>
              <a:t>Обрезка деревьев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2339" name="Picture 1" descr="C:\Documents and Settings\RahmatulinaIA\Рабочий стол\през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525463"/>
            <a:ext cx="7215187" cy="543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3" descr="C:\Documents and Settings\RahmatulinaIA\Рабочий стол\Рисунок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7735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857250" y="-71438"/>
            <a:ext cx="7572375" cy="5715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</a:rPr>
              <a:t>Оборудование парковочных мест для инвалидов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4336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500063"/>
            <a:ext cx="3894137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54" name="Object 5"/>
          <p:cNvGraphicFramePr>
            <a:graphicFrameLocks noChangeAspect="1"/>
          </p:cNvGraphicFramePr>
          <p:nvPr/>
        </p:nvGraphicFramePr>
        <p:xfrm>
          <a:off x="0" y="0"/>
          <a:ext cx="9398000" cy="6858000"/>
        </p:xfrm>
        <a:graphic>
          <a:graphicData uri="http://schemas.openxmlformats.org/presentationml/2006/ole">
            <p:oleObj spid="_x0000_s74754" name="CorelDRAW" r:id="rId3" imgW="10719360" imgH="7587360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8813" y="214313"/>
            <a:ext cx="6286500" cy="50006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Расходы по статье благоустройство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74756" name="Диаграмма 6"/>
          <p:cNvGraphicFramePr>
            <a:graphicFrameLocks/>
          </p:cNvGraphicFramePr>
          <p:nvPr/>
        </p:nvGraphicFramePr>
        <p:xfrm>
          <a:off x="428625" y="785813"/>
          <a:ext cx="8715375" cy="5143500"/>
        </p:xfrm>
        <a:graphic>
          <a:graphicData uri="http://schemas.openxmlformats.org/presentationml/2006/ole">
            <p:oleObj spid="_x0000_s74756" r:id="rId4" imgW="8718036" imgH="5145470" progId="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Picture 3" descr="C:\Documents and Settings\RahmatulinaIA\Рабочий стол\Рисунок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71438" y="-11113"/>
            <a:ext cx="9410701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5410" name="Содержимое 8"/>
          <p:cNvGraphicFramePr>
            <a:graphicFrameLocks noGrp="1"/>
          </p:cNvGraphicFramePr>
          <p:nvPr>
            <p:ph idx="1"/>
          </p:nvPr>
        </p:nvGraphicFramePr>
        <p:xfrm>
          <a:off x="0" y="428625"/>
          <a:ext cx="9144000" cy="5572125"/>
        </p:xfrm>
        <a:graphic>
          <a:graphicData uri="http://schemas.openxmlformats.org/presentationml/2006/ole">
            <p:oleObj spid="_x0000_s145410" r:id="rId5" imgW="9144793" imgH="5572227" progId="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928813" y="0"/>
            <a:ext cx="5214937" cy="500063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Распределение средств по видам работ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2902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129026" name="Object 5"/>
          <p:cNvGraphicFramePr>
            <a:graphicFrameLocks noChangeAspect="1"/>
          </p:cNvGraphicFramePr>
          <p:nvPr/>
        </p:nvGraphicFramePr>
        <p:xfrm>
          <a:off x="-39688" y="0"/>
          <a:ext cx="9183688" cy="6858000"/>
        </p:xfrm>
        <a:graphic>
          <a:graphicData uri="http://schemas.openxmlformats.org/presentationml/2006/ole">
            <p:oleObj spid="_x0000_s129026" name="CorelDRAW" r:id="rId3" imgW="10719360" imgH="7587360" progId="">
              <p:embed/>
            </p:oleObj>
          </a:graphicData>
        </a:graphic>
      </p:graphicFrame>
      <p:sp>
        <p:nvSpPr>
          <p:cNvPr id="129029" name="Подзаголовок 2"/>
          <p:cNvSpPr txBox="1">
            <a:spLocks/>
          </p:cNvSpPr>
          <p:nvPr/>
        </p:nvSpPr>
        <p:spPr bwMode="auto">
          <a:xfrm>
            <a:off x="790575" y="0"/>
            <a:ext cx="83534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Сквер имени Колющенко</a:t>
            </a:r>
          </a:p>
        </p:txBody>
      </p:sp>
      <p:pic>
        <p:nvPicPr>
          <p:cNvPr id="129030" name="Picture 1" descr="\\192.168.2.6\public\Отдел благоустройства и коммунального хозяйства\для_Захаровой Ю.А\Открытие сквера Колющенко\IMG_9936.JPG"/>
          <p:cNvPicPr>
            <a:picLocks noChangeAspect="1" noChangeArrowheads="1"/>
          </p:cNvPicPr>
          <p:nvPr/>
        </p:nvPicPr>
        <p:blipFill>
          <a:blip r:embed="rId4"/>
          <a:srcRect t="17500" b="2499"/>
          <a:stretch>
            <a:fillRect/>
          </a:stretch>
        </p:blipFill>
        <p:spPr bwMode="auto">
          <a:xfrm>
            <a:off x="231775" y="928688"/>
            <a:ext cx="8697913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782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77826" name="Object 5"/>
          <p:cNvGraphicFramePr>
            <a:graphicFrameLocks noChangeAspect="1"/>
          </p:cNvGraphicFramePr>
          <p:nvPr/>
        </p:nvGraphicFramePr>
        <p:xfrm>
          <a:off x="-39688" y="0"/>
          <a:ext cx="9183688" cy="6858000"/>
        </p:xfrm>
        <a:graphic>
          <a:graphicData uri="http://schemas.openxmlformats.org/presentationml/2006/ole">
            <p:oleObj spid="_x0000_s77826" name="CorelDRAW" r:id="rId3" imgW="10719360" imgH="7587360" progId="">
              <p:embed/>
            </p:oleObj>
          </a:graphicData>
        </a:graphic>
      </p:graphicFrame>
      <p:pic>
        <p:nvPicPr>
          <p:cNvPr id="77829" name="Picture 3" descr="C:\Documents and Settings\RahmatulinaIA\Рабочий стол\през\706974a9c226bed6b8c594c24d11a1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00063"/>
            <a:ext cx="9151938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198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41986" name="Object 5"/>
          <p:cNvGraphicFramePr>
            <a:graphicFrameLocks noChangeAspect="1"/>
          </p:cNvGraphicFramePr>
          <p:nvPr/>
        </p:nvGraphicFramePr>
        <p:xfrm>
          <a:off x="-39688" y="0"/>
          <a:ext cx="9183688" cy="6858000"/>
        </p:xfrm>
        <a:graphic>
          <a:graphicData uri="http://schemas.openxmlformats.org/presentationml/2006/ole">
            <p:oleObj spid="_x0000_s41986" name="CorelDRAW" r:id="rId3" imgW="10719360" imgH="7587360" progId="">
              <p:embed/>
            </p:oleObj>
          </a:graphicData>
        </a:graphic>
      </p:graphicFrame>
      <p:sp>
        <p:nvSpPr>
          <p:cNvPr id="41989" name="Подзаголовок 2"/>
          <p:cNvSpPr txBox="1">
            <a:spLocks/>
          </p:cNvSpPr>
          <p:nvPr/>
        </p:nvSpPr>
        <p:spPr bwMode="auto">
          <a:xfrm>
            <a:off x="790575" y="0"/>
            <a:ext cx="83534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Карта Советского района города Челябинска </a:t>
            </a:r>
          </a:p>
        </p:txBody>
      </p:sp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785813"/>
            <a:ext cx="3338513" cy="49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88" y="785813"/>
            <a:ext cx="3429000" cy="497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8294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82946" name="Object 5"/>
          <p:cNvGraphicFramePr>
            <a:graphicFrameLocks noChangeAspect="1"/>
          </p:cNvGraphicFramePr>
          <p:nvPr/>
        </p:nvGraphicFramePr>
        <p:xfrm>
          <a:off x="-39688" y="0"/>
          <a:ext cx="9183688" cy="6858000"/>
        </p:xfrm>
        <a:graphic>
          <a:graphicData uri="http://schemas.openxmlformats.org/presentationml/2006/ole">
            <p:oleObj spid="_x0000_s82946" name="CorelDRAW" r:id="rId3" imgW="10719360" imgH="7587360" progId="">
              <p:embed/>
            </p:oleObj>
          </a:graphicData>
        </a:graphic>
      </p:graphicFrame>
      <p:sp>
        <p:nvSpPr>
          <p:cNvPr id="82949" name="Подзаголовок 2"/>
          <p:cNvSpPr txBox="1">
            <a:spLocks/>
          </p:cNvSpPr>
          <p:nvPr/>
        </p:nvSpPr>
        <p:spPr bwMode="auto">
          <a:xfrm>
            <a:off x="790575" y="428625"/>
            <a:ext cx="83534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Главная площадка саммитов</a:t>
            </a:r>
          </a:p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Конгресс - холл </a:t>
            </a:r>
          </a:p>
        </p:txBody>
      </p:sp>
      <p:pic>
        <p:nvPicPr>
          <p:cNvPr id="8295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25" y="909638"/>
            <a:ext cx="5357813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2464B4"/>
              </a:gs>
              <a:gs pos="100000">
                <a:srgbClr val="1E2D64"/>
              </a:gs>
            </a:gsLst>
            <a:path path="rect">
              <a:fillToRect r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alibri" pitchFamily="34" charset="0"/>
            </a:endParaRPr>
          </a:p>
        </p:txBody>
      </p:sp>
      <p:graphicFrame>
        <p:nvGraphicFramePr>
          <p:cNvPr id="28674" name="Object 7"/>
          <p:cNvGraphicFramePr>
            <a:graphicFrameLocks noChangeAspect="1"/>
          </p:cNvGraphicFramePr>
          <p:nvPr/>
        </p:nvGraphicFramePr>
        <p:xfrm>
          <a:off x="2652713" y="406400"/>
          <a:ext cx="3776662" cy="6022975"/>
        </p:xfrm>
        <a:graphic>
          <a:graphicData uri="http://schemas.openxmlformats.org/presentationml/2006/ole">
            <p:oleObj spid="_x0000_s28674" name="CorelDRAW" r:id="rId3" imgW="2450160" imgH="3909960" progId="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1264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112642" name="Object 5"/>
          <p:cNvGraphicFramePr>
            <a:graphicFrameLocks noChangeAspect="1"/>
          </p:cNvGraphicFramePr>
          <p:nvPr/>
        </p:nvGraphicFramePr>
        <p:xfrm>
          <a:off x="-39688" y="0"/>
          <a:ext cx="9183688" cy="6858000"/>
        </p:xfrm>
        <a:graphic>
          <a:graphicData uri="http://schemas.openxmlformats.org/presentationml/2006/ole">
            <p:oleObj spid="_x0000_s112642" name="CorelDRAW" r:id="rId3" imgW="10719360" imgH="7587360" progId="">
              <p:embed/>
            </p:oleObj>
          </a:graphicData>
        </a:graphic>
      </p:graphicFrame>
      <p:sp>
        <p:nvSpPr>
          <p:cNvPr id="112645" name="Подзаголовок 2"/>
          <p:cNvSpPr txBox="1">
            <a:spLocks/>
          </p:cNvSpPr>
          <p:nvPr/>
        </p:nvSpPr>
        <p:spPr bwMode="auto">
          <a:xfrm>
            <a:off x="500063" y="0"/>
            <a:ext cx="83534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46" name="Rectangle 3"/>
          <p:cNvSpPr>
            <a:spLocks noChangeArrowheads="1"/>
          </p:cNvSpPr>
          <p:nvPr/>
        </p:nvSpPr>
        <p:spPr bwMode="auto">
          <a:xfrm>
            <a:off x="0" y="382588"/>
            <a:ext cx="91440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 период с 2014 по 2017 год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Индекс промпроизводства вырос на 5,8%.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Объем сельхозпродукции вырос до 126 миллиардов.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Уровень безработицы за эти годы снизился с 1,47% до 1,1%.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Продолжительность жизни выросла с 69,7 до 70,6 лет. 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Увеличилось финансирование учреждений культуры. 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 75% возросло количество зданий объектов культуры, которые находятся в нормативном состоянии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 23% до 35% выросло число людей, регулярно занимающихся спортом.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1571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115714" name="Object 5"/>
          <p:cNvGraphicFramePr>
            <a:graphicFrameLocks noChangeAspect="1"/>
          </p:cNvGraphicFramePr>
          <p:nvPr/>
        </p:nvGraphicFramePr>
        <p:xfrm>
          <a:off x="-39688" y="0"/>
          <a:ext cx="9183688" cy="6858000"/>
        </p:xfrm>
        <a:graphic>
          <a:graphicData uri="http://schemas.openxmlformats.org/presentationml/2006/ole">
            <p:oleObj spid="_x0000_s115714" name="CorelDRAW" r:id="rId3" imgW="10719360" imgH="7587360" progId="">
              <p:embed/>
            </p:oleObj>
          </a:graphicData>
        </a:graphic>
      </p:graphicFrame>
      <p:sp>
        <p:nvSpPr>
          <p:cNvPr id="115717" name="Подзаголовок 2"/>
          <p:cNvSpPr txBox="1">
            <a:spLocks/>
          </p:cNvSpPr>
          <p:nvPr/>
        </p:nvSpPr>
        <p:spPr bwMode="auto">
          <a:xfrm>
            <a:off x="500063" y="0"/>
            <a:ext cx="83534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718" name="Rectangle 3"/>
          <p:cNvSpPr>
            <a:spLocks noChangeArrowheads="1"/>
          </p:cNvSpPr>
          <p:nvPr/>
        </p:nvSpPr>
        <p:spPr bwMode="auto">
          <a:xfrm>
            <a:off x="0" y="0"/>
            <a:ext cx="914400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 девять месяцев 2018 года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Поступления в консолидированный бюджет — 124 млрд рублей, в областной — 98 млрд рублей. Рост на </a:t>
            </a:r>
            <a:b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18-20 процентов, в основном, за счет налога на прибыль.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Индекс промпроизводства составил 100,5%.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Ввод в действие жилья находится на отметке </a:t>
            </a:r>
            <a:b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845 тысяч кв. м.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Среднемесячный доход населения области —</a:t>
            </a:r>
          </a:p>
          <a:p>
            <a:pPr algn="just"/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23 тысячи рублей.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– 34 200 рублей, </a:t>
            </a:r>
          </a:p>
          <a:p>
            <a:pPr algn="just"/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рост на 9 процентов.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Экспорт — 4 млрд 465 млн USD. Импорт — </a:t>
            </a:r>
          </a:p>
          <a:p>
            <a:pPr algn="just"/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 млрд 887 млн USD. </a:t>
            </a:r>
          </a:p>
          <a:p>
            <a:pPr algn="just">
              <a:buFont typeface="Wingdings" pitchFamily="2" charset="2"/>
              <a:buChar char="ü"/>
            </a:pPr>
            <a:r>
              <a:rPr 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Розничная торговля — плюс 4,5%.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632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56322" name="Object 5"/>
          <p:cNvGraphicFramePr>
            <a:graphicFrameLocks noChangeAspect="1"/>
          </p:cNvGraphicFramePr>
          <p:nvPr/>
        </p:nvGraphicFramePr>
        <p:xfrm>
          <a:off x="0" y="0"/>
          <a:ext cx="9183688" cy="6858000"/>
        </p:xfrm>
        <a:graphic>
          <a:graphicData uri="http://schemas.openxmlformats.org/presentationml/2006/ole">
            <p:oleObj spid="_x0000_s56322" name="CorelDRAW" r:id="rId3" imgW="10719360" imgH="7587360" progId="">
              <p:embed/>
            </p:oleObj>
          </a:graphicData>
        </a:graphic>
      </p:graphicFrame>
      <p:sp>
        <p:nvSpPr>
          <p:cNvPr id="56325" name="Подзаголовок 2"/>
          <p:cNvSpPr txBox="1">
            <a:spLocks/>
          </p:cNvSpPr>
          <p:nvPr/>
        </p:nvSpPr>
        <p:spPr bwMode="auto">
          <a:xfrm>
            <a:off x="285750" y="4143375"/>
            <a:ext cx="83534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6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Саммиты </a:t>
            </a:r>
          </a:p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6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ШОС и БРИКС -  2020</a:t>
            </a:r>
          </a:p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6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городе Челябинске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9728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97282" name="Object 5"/>
          <p:cNvGraphicFramePr>
            <a:graphicFrameLocks noChangeAspect="1"/>
          </p:cNvGraphicFramePr>
          <p:nvPr/>
        </p:nvGraphicFramePr>
        <p:xfrm>
          <a:off x="-39688" y="0"/>
          <a:ext cx="9183688" cy="6858000"/>
        </p:xfrm>
        <a:graphic>
          <a:graphicData uri="http://schemas.openxmlformats.org/presentationml/2006/ole">
            <p:oleObj spid="_x0000_s97282" name="CorelDRAW" r:id="rId3" imgW="10719360" imgH="7587360" progId="">
              <p:embed/>
            </p:oleObj>
          </a:graphicData>
        </a:graphic>
      </p:graphicFrame>
      <p:sp>
        <p:nvSpPr>
          <p:cNvPr id="97285" name="Подзаголовок 2"/>
          <p:cNvSpPr txBox="1">
            <a:spLocks/>
          </p:cNvSpPr>
          <p:nvPr/>
        </p:nvSpPr>
        <p:spPr bwMode="auto">
          <a:xfrm>
            <a:off x="500063" y="0"/>
            <a:ext cx="83534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endParaRPr lang="ru-RU" sz="2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7286" name="Picture 3" descr="C:\Documents and Settings\RahmatulinaIA\Рабочий стол\през\svl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57375" y="214313"/>
            <a:ext cx="72866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Picture 4" descr="C:\Documents and Settings\RahmatulinaIA\Рабочий стол\през\2-z77-b23e885f-cf62-4dae-b51c-2d2c471f8a0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214313"/>
            <a:ext cx="4265612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987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79874" name="Object 5"/>
          <p:cNvGraphicFramePr>
            <a:graphicFrameLocks noChangeAspect="1"/>
          </p:cNvGraphicFramePr>
          <p:nvPr/>
        </p:nvGraphicFramePr>
        <p:xfrm>
          <a:off x="-39688" y="0"/>
          <a:ext cx="9183688" cy="6858000"/>
        </p:xfrm>
        <a:graphic>
          <a:graphicData uri="http://schemas.openxmlformats.org/presentationml/2006/ole">
            <p:oleObj spid="_x0000_s79874" name="CorelDRAW" r:id="rId3" imgW="10719360" imgH="7587360" progId="">
              <p:embed/>
            </p:oleObj>
          </a:graphicData>
        </a:graphic>
      </p:graphicFrame>
      <p:sp>
        <p:nvSpPr>
          <p:cNvPr id="79877" name="Подзаголовок 2"/>
          <p:cNvSpPr txBox="1">
            <a:spLocks/>
          </p:cNvSpPr>
          <p:nvPr/>
        </p:nvSpPr>
        <p:spPr bwMode="auto">
          <a:xfrm>
            <a:off x="500063" y="0"/>
            <a:ext cx="83534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Конгресс – холл Таганай </a:t>
            </a:r>
          </a:p>
        </p:txBody>
      </p:sp>
      <p:pic>
        <p:nvPicPr>
          <p:cNvPr id="79878" name="Picture 4" descr="C:\Documents and Settings\RahmatulinaIA\Рабочий стол\Screenshot_20181112-225133_Instagr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428625"/>
            <a:ext cx="5500688" cy="545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885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78850" name="Object 5"/>
          <p:cNvGraphicFramePr>
            <a:graphicFrameLocks noChangeAspect="1"/>
          </p:cNvGraphicFramePr>
          <p:nvPr/>
        </p:nvGraphicFramePr>
        <p:xfrm>
          <a:off x="-39688" y="0"/>
          <a:ext cx="9183688" cy="6858000"/>
        </p:xfrm>
        <a:graphic>
          <a:graphicData uri="http://schemas.openxmlformats.org/presentationml/2006/ole">
            <p:oleObj spid="_x0000_s78850" name="CorelDRAW" r:id="rId3" imgW="10719360" imgH="7587360" progId="">
              <p:embed/>
            </p:oleObj>
          </a:graphicData>
        </a:graphic>
      </p:graphicFrame>
      <p:sp>
        <p:nvSpPr>
          <p:cNvPr id="78853" name="Подзаголовок 2"/>
          <p:cNvSpPr txBox="1">
            <a:spLocks/>
          </p:cNvSpPr>
          <p:nvPr/>
        </p:nvSpPr>
        <p:spPr bwMode="auto">
          <a:xfrm>
            <a:off x="500063" y="0"/>
            <a:ext cx="8353425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None/>
            </a:pPr>
            <a:r>
              <a:rPr lang="ru-RU" sz="28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Новое здание аэропорта </a:t>
            </a:r>
          </a:p>
        </p:txBody>
      </p:sp>
      <p:pic>
        <p:nvPicPr>
          <p:cNvPr id="78854" name="Picture 3" descr="C:\Documents and Settings\RahmatulinaIA\Рабочий стол\Screenshot_20181112-225147_Instagr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1475" y="571500"/>
            <a:ext cx="6002338" cy="526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8872838</TotalTime>
  <Words>295</Words>
  <Application>Microsoft Office PowerPoint</Application>
  <PresentationFormat>Экран (4:3)</PresentationFormat>
  <Paragraphs>68</Paragraphs>
  <Slides>32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9" baseType="lpstr">
      <vt:lpstr>Calibri</vt:lpstr>
      <vt:lpstr>Arial</vt:lpstr>
      <vt:lpstr>Times New Roman</vt:lpstr>
      <vt:lpstr>Wingdings 2</vt:lpstr>
      <vt:lpstr>Wingdings</vt:lpstr>
      <vt:lpstr>Тема Office</vt:lpstr>
      <vt:lpstr>CorelDRAW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Расходы по статье благоустройство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Расходы по статье благоустройство </vt:lpstr>
      <vt:lpstr>Распределение средств по видам работ</vt:lpstr>
      <vt:lpstr>Слайд 29</vt:lpstr>
      <vt:lpstr>Слайд 30</vt:lpstr>
      <vt:lpstr>Слайд 31</vt:lpstr>
      <vt:lpstr>Слайд 32</vt:lpstr>
    </vt:vector>
  </TitlesOfParts>
  <Company>г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Советский район, 2018</dc:title>
  <dc:creator>LoshkarevaNV</dc:creator>
  <cp:lastModifiedBy>Irina</cp:lastModifiedBy>
  <cp:revision>135</cp:revision>
  <dcterms:created xsi:type="dcterms:W3CDTF">2018-11-01T09:31:26Z</dcterms:created>
  <dcterms:modified xsi:type="dcterms:W3CDTF">2018-11-16T15:32:37Z</dcterms:modified>
</cp:coreProperties>
</file>